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43371A9-D18B-5989-A0E2-96F874E534CF}">
          <p14:sldIdLst>
            <p14:sldId id="256"/>
          </p14:sldIdLst>
        </p14:section>
        <p14:section name="Summary" id="{98954885-0A89-5FFB-409F-2ACCDC29980D}">
          <p14:sldIdLst>
            <p14:sldId id="257"/>
          </p14:sldIdLst>
        </p14:section>
        <p14:section name="What happened" id="{BFD3CCC9-B07E-1512-5AA4-861E84508BB7}">
          <p14:sldIdLst>
            <p14:sldId id="258"/>
            <p14:sldId id="259"/>
          </p14:sldIdLst>
        </p14:section>
        <p14:section name="What happened" id="{993BC135-C286-0DF9-810E-AB7BB7AF4D7C}">
          <p14:sldIdLst/>
        </p14:section>
        <p14:section name="Impact" id="{BCA6056A-ED68-8980-A34A-E343F9318670}">
          <p14:sldIdLst>
            <p14:sldId id="260"/>
          </p14:sldIdLst>
        </p14:section>
        <p14:section name="Analysis" id="{F7CDB1B2-1BB1-D9CE-CCD6-D3E955736842}">
          <p14:sldIdLst>
            <p14:sldId id="261"/>
            <p14:sldId id="262"/>
          </p14:sldIdLst>
        </p14:section>
        <p14:section name="Analysis" id="{418DC575-22FB-A911-9109-86522D186B85}">
          <p14:sldIdLst/>
        </p14:section>
        <p14:section name="Roadmap" id="{8389E972-5685-B723-BE3C-F4C0B9F864DD}">
          <p14:sldIdLst>
            <p14:sldId id="263"/>
            <p14:sldId id="264"/>
          </p14:sldIdLst>
        </p14:section>
        <p14:section name="Roadmap" id="{5D3DDF98-996E-AD69-8B7D-C78E1C88A927}">
          <p14:sldIdLst/>
        </p14:section>
        <p14:section name="Close" id="{DFB815EC-5369-91DB-374A-A33EE679B95D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8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2430"/>
                </a:solidFill>
                <a:latin typeface="+mn-lt"/>
              </a:defRPr>
            </a:pPr>
            <a:r>
              <a:rPr lang="en-US" sz="1300" b="0" i="0" u="none" strike="noStrike">
                <a:solidFill>
                  <a:srgbClr val="1B2430"/>
                </a:solidFill>
                <a:latin typeface="+mn-lt"/>
              </a:rPr>
              <a:t>Disclosed amounts, $ millions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 millions</c:v>
                </c:pt>
              </c:strCache>
            </c:strRef>
          </c:tx>
          <c:spPr>
            <a:solidFill>
              <a:srgbClr val="3E7CB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F43-432E-9C94-8DF50F08AF37}"/>
              </c:ext>
            </c:extLst>
          </c:dPt>
          <c:dPt>
            <c:idx val="1"/>
            <c:invertIfNegative val="0"/>
            <c:bubble3D val="0"/>
            <c:spPr>
              <a:solidFill>
                <a:srgbClr val="C8553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F43-432E-9C94-8DF50F08AF37}"/>
              </c:ext>
            </c:extLst>
          </c:dPt>
          <c:dPt>
            <c:idx val="2"/>
            <c:invertIfNegative val="0"/>
            <c:bubble3D val="0"/>
            <c:spPr>
              <a:solidFill>
                <a:srgbClr val="5B8C5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F43-432E-9C94-8DF50F08AF37}"/>
              </c:ext>
            </c:extLst>
          </c:dPt>
          <c:dPt>
            <c:idx val="3"/>
            <c:invertIfNegative val="0"/>
            <c:bubble3D val="0"/>
            <c:spPr>
              <a:solidFill>
                <a:srgbClr val="F2A33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F43-432E-9C94-8DF50F08AF37}"/>
              </c:ext>
            </c:extLst>
          </c:dPt>
          <c:dLbls>
            <c:numFmt formatCode="\$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B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2020 expenses</c:v>
                </c:pt>
                <c:pt idx="1">
                  <c:v>2021 gross expenses</c:v>
                </c:pt>
                <c:pt idx="2">
                  <c:v>2021 insurance offset</c:v>
                </c:pt>
                <c:pt idx="3">
                  <c:v>Class action settlement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49.1</c:v>
                </c:pt>
                <c:pt idx="2">
                  <c:v>15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43-432E-9C94-8DF50F08AF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E3A4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</c:scaling>
        <c:delete val="0"/>
        <c:axPos val="l"/>
        <c:majorGridlines>
          <c:spPr>
            <a:ln w="9525" cap="flat">
              <a:solidFill>
                <a:srgbClr val="D9DE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68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B2430"/>
                </a:solidFill>
                <a:latin typeface="+mn-lt"/>
              </a:defRPr>
            </a:pPr>
            <a:r>
              <a:rPr lang="en-US" sz="1300" b="0" i="0" u="none" strike="noStrike">
                <a:solidFill>
                  <a:srgbClr val="1B2430"/>
                </a:solidFill>
                <a:latin typeface="+mn-lt"/>
              </a:rPr>
              <a:t>$ millions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$ millions</c:v>
                </c:pt>
              </c:strCache>
            </c:strRef>
          </c:tx>
          <c:spPr>
            <a:solidFill>
              <a:srgbClr val="5B8C5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A57-420A-BFF3-D3D5625135F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A57-420A-BFF3-D3D5625135FB}"/>
              </c:ext>
            </c:extLst>
          </c:dPt>
          <c:dPt>
            <c:idx val="2"/>
            <c:invertIfNegative val="0"/>
            <c:bubble3D val="0"/>
            <c:spPr>
              <a:solidFill>
                <a:srgbClr val="C8553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A57-420A-BFF3-D3D5625135FB}"/>
              </c:ext>
            </c:extLst>
          </c:dPt>
          <c:dPt>
            <c:idx val="3"/>
            <c:invertIfNegative val="0"/>
            <c:bubble3D val="0"/>
            <c:spPr>
              <a:solidFill>
                <a:srgbClr val="C8553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A57-420A-BFF3-D3D5625135FB}"/>
              </c:ext>
            </c:extLst>
          </c:dPt>
          <c:dLbls>
            <c:numFmt formatCode="\$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B2430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Program, low estimate</c:v>
                </c:pt>
                <c:pt idx="1">
                  <c:v>Program, high estimate</c:v>
                </c:pt>
                <c:pt idx="2">
                  <c:v>SolarWinds gross expenses, 2020–21</c:v>
                </c:pt>
                <c:pt idx="3">
                  <c:v>Same, plus $26M settlement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</c:v>
                </c:pt>
                <c:pt idx="1">
                  <c:v>2.8</c:v>
                </c:pt>
                <c:pt idx="2">
                  <c:v>52.6</c:v>
                </c:pt>
                <c:pt idx="3">
                  <c:v>78.599999999999994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57-420A-BFF3-D3D5625135F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E3A4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t"/>
        <c:majorGridlines>
          <c:spPr>
            <a:ln w="9525" cap="flat">
              <a:solidFill>
                <a:srgbClr val="D9DE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68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39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Independent case study. All facts come from public sources listed in the accompanying memo. The client in the recommendations is hypothetical.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SolarWinds FY2021 Form 10-K (expenses); SolarWinds 8-K and press reports (customer counts); BLB&amp;G settlement notice ($26M).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SolarWinds statement via SecurityWeek (access at least nine months before the October 2019 test run); Glancy Prongay / HIPAA Journal timeline of the SEC complaint (injection and distribution from March 2020); Reuters via Business Insurance (December 13 emergency warning); SolarWinds 8-K of December 14,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SolarWinds 8-K via Reuters/Business Insurance and BleepingComputer (customer counts); White House briefing via TechTarget (9 federal agencies, about 100 private companies).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SolarWinds FY2021 Form 10-K ($3.5M in 2020; $49.1M gross in 2021 offset by $15.0M of insurance); BLB&amp;G notice and SolarWinds 10-Q (settlement of $26M, expected to be reimbursed by D&amp;O insurance); Glancy Prongay notice (close of $19.62 on Dec 14, 2020); SEC complaint as reported by HIPAA Journal (about 25% in two days, about 35% by month-end).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SolarWinds statement via SecurityWeek; SEC complaint analyses by WilmerHale, BCLP, Norton Rose Fulbright, and The Stack; Hunton Andrews Kurth (July 2024 ruling); Winston Taylor (Nov 2025 stipulation). Items marked alleged are allegations, not findings.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Impact and effort are the analyst's 1-to-5 judgments. Cost ranges are planning assumptions, not vendor quotes. CIS Controls v8 mappings are in the memo.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 reflects dependencies: identity and incident readiness first, then remote access and baseline, then detection coverage and the build pipeline 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 range is the sum of the R1 to R8 estimates in the memo: $1.205M to $2.8M. Share = 1.205/52.6 = 2.3% and 2.8/52.6 = 5.3%. SolarWinds carried $15M of cyber insurance, about 30% of its 2021 gross expenses.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source list is in the accompanying memo.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914400"/>
            <a:ext cx="548640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063240"/>
            <a:ext cx="54864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chemeClr val="accent6"/>
                </a:solidFill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Independent case study  |  Based on public sources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tif large"/>
          <p:cNvSpPr/>
          <p:nvPr/>
        </p:nvSpPr>
        <p:spPr>
          <a:xfrm>
            <a:off x="6309360" y="640080"/>
            <a:ext cx="4023360" cy="4023360"/>
          </a:xfrm>
          <a:prstGeom prst="ellipse">
            <a:avLst/>
          </a:prstGeom>
          <a:solidFill>
            <a:schemeClr val="accent1">
              <a:alpha val="22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Motif small"/>
          <p:cNvSpPr/>
          <p:nvPr/>
        </p:nvSpPr>
        <p:spPr>
          <a:xfrm>
            <a:off x="7132320" y="1463040"/>
            <a:ext cx="2377440" cy="2377440"/>
          </a:xfrm>
          <a:prstGeom prst="ellipse">
            <a:avLst/>
          </a:prstGeom>
          <a:solidFill>
            <a:schemeClr val="accent1">
              <a:alpha val="6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914400"/>
            <a:ext cx="548640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bg1"/>
                </a:solidFill>
              </a:rPr>
              <a:t>SolarWinds SUNBURST: Impact and Remediation Strategy</a:t>
            </a:r>
            <a:endParaRPr lang="en-US" sz="3400" dirty="0"/>
          </a:p>
        </p:txBody>
      </p:sp>
      <p:sp>
        <p:nvSpPr>
          <p:cNvPr id="5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06324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chemeClr val="accent6"/>
                </a:solidFill>
              </a:rPr>
              <a:t>Independent consulting case study built from public sources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chemeClr val="accent6"/>
                </a:solidFill>
              </a:rPr>
              <a:t>Cole Blahut  |  </a:t>
            </a:r>
            <a:r>
              <a:rPr lang="en-US" dirty="0"/>
              <a:t>July</a:t>
            </a:r>
            <a:r>
              <a:rPr lang="en-US" sz="1600" dirty="0">
                <a:solidFill>
                  <a:schemeClr val="accent6"/>
                </a:solidFill>
              </a:rPr>
              <a:t>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A trusted update channel became the attack path</a:t>
            </a:r>
            <a:endParaRPr lang="en-US" sz="2800" dirty="0"/>
          </a:p>
        </p:txBody>
      </p:sp>
      <p:sp>
        <p:nvSpPr>
          <p:cNvPr id="3" name="Stat 1 card"/>
          <p:cNvSpPr/>
          <p:nvPr/>
        </p:nvSpPr>
        <p:spPr>
          <a:xfrm>
            <a:off x="457200" y="1325880"/>
            <a:ext cx="26060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tat 1 number"/>
          <p:cNvSpPr txBox="1"/>
          <p:nvPr/>
        </p:nvSpPr>
        <p:spPr>
          <a:xfrm>
            <a:off x="594360" y="1463040"/>
            <a:ext cx="23317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&lt;18,000</a:t>
            </a:r>
            <a:endParaRPr lang="en-US" sz="3400" dirty="0"/>
          </a:p>
        </p:txBody>
      </p:sp>
      <p:sp>
        <p:nvSpPr>
          <p:cNvPr id="5" name="Stat 1 label"/>
          <p:cNvSpPr txBox="1"/>
          <p:nvPr/>
        </p:nvSpPr>
        <p:spPr>
          <a:xfrm>
            <a:off x="594360" y="220599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customers believed to have installed the tainted update</a:t>
            </a:r>
            <a:endParaRPr lang="en-US" sz="1400" dirty="0"/>
          </a:p>
        </p:txBody>
      </p:sp>
      <p:sp>
        <p:nvSpPr>
          <p:cNvPr id="6" name="Stat 2 card"/>
          <p:cNvSpPr/>
          <p:nvPr/>
        </p:nvSpPr>
        <p:spPr>
          <a:xfrm>
            <a:off x="3268980" y="1325880"/>
            <a:ext cx="26060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tat 2 number"/>
          <p:cNvSpPr txBox="1"/>
          <p:nvPr/>
        </p:nvSpPr>
        <p:spPr>
          <a:xfrm>
            <a:off x="3406140" y="1463040"/>
            <a:ext cx="23317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$52.6M</a:t>
            </a:r>
            <a:endParaRPr lang="en-US" sz="3400" dirty="0"/>
          </a:p>
        </p:txBody>
      </p:sp>
      <p:sp>
        <p:nvSpPr>
          <p:cNvPr id="8" name="Stat 2 label"/>
          <p:cNvSpPr txBox="1"/>
          <p:nvPr/>
        </p:nvSpPr>
        <p:spPr>
          <a:xfrm>
            <a:off x="3406140" y="220599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gross incident expenses disclosed for 2020–2021</a:t>
            </a:r>
            <a:endParaRPr lang="en-US" sz="1400" dirty="0"/>
          </a:p>
        </p:txBody>
      </p:sp>
      <p:sp>
        <p:nvSpPr>
          <p:cNvPr id="9" name="Stat 3 card"/>
          <p:cNvSpPr/>
          <p:nvPr/>
        </p:nvSpPr>
        <p:spPr>
          <a:xfrm>
            <a:off x="6080760" y="1325880"/>
            <a:ext cx="26060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tat 3 number"/>
          <p:cNvSpPr txBox="1"/>
          <p:nvPr/>
        </p:nvSpPr>
        <p:spPr>
          <a:xfrm>
            <a:off x="6217920" y="1463040"/>
            <a:ext cx="23317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$26M</a:t>
            </a:r>
            <a:endParaRPr lang="en-US" sz="3400" dirty="0"/>
          </a:p>
        </p:txBody>
      </p:sp>
      <p:sp>
        <p:nvSpPr>
          <p:cNvPr id="11" name="Stat 3 label"/>
          <p:cNvSpPr txBox="1"/>
          <p:nvPr/>
        </p:nvSpPr>
        <p:spPr>
          <a:xfrm>
            <a:off x="6217920" y="220599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securities class action settlement</a:t>
            </a:r>
            <a:endParaRPr lang="en-US" sz="1400" dirty="0"/>
          </a:p>
        </p:txBody>
      </p:sp>
      <p:sp>
        <p:nvSpPr>
          <p:cNvPr id="12" name="Recommendation card"/>
          <p:cNvSpPr/>
          <p:nvPr/>
        </p:nvSpPr>
        <p:spPr>
          <a:xfrm>
            <a:off x="457200" y="3154680"/>
            <a:ext cx="8229600" cy="1325880"/>
          </a:xfrm>
          <a:prstGeom prst="roundRect">
            <a:avLst>
              <a:gd name="adj" fmla="val 5517"/>
            </a:avLst>
          </a:prstGeom>
          <a:solidFill>
            <a:schemeClr val="tx1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ommendation text"/>
          <p:cNvSpPr txBox="1"/>
          <p:nvPr/>
        </p:nvSpPr>
        <p:spPr>
          <a:xfrm>
            <a:off x="685800" y="3246120"/>
            <a:ext cx="7772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Recommendation  </a:t>
            </a:r>
            <a:r>
              <a:rPr lang="en-US" sz="1600" dirty="0">
                <a:solidFill>
                  <a:schemeClr val="bg1"/>
                </a:solidFill>
              </a:rPr>
              <a:t>Invest an estimated $1.2M–$2.8M in build integrity, identity controls, and detection, starting with four quick wins in 30 days. That is roughly 2–5% of SolarWinds’ disclosed gross incident expenses.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The attackers were inside for months before anyone noticed</a:t>
            </a:r>
            <a:endParaRPr lang="en-US" sz="2800" dirty="0"/>
          </a:p>
        </p:txBody>
      </p:sp>
      <p:sp>
        <p:nvSpPr>
          <p:cNvPr id="3" name="Timeline connector"/>
          <p:cNvSpPr/>
          <p:nvPr/>
        </p:nvSpPr>
        <p:spPr>
          <a:xfrm>
            <a:off x="1234440" y="1691640"/>
            <a:ext cx="667512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tep 1 marker"/>
          <p:cNvSpPr/>
          <p:nvPr/>
        </p:nvSpPr>
        <p:spPr>
          <a:xfrm>
            <a:off x="1005840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tep 1 number"/>
          <p:cNvSpPr txBox="1"/>
          <p:nvPr/>
        </p:nvSpPr>
        <p:spPr>
          <a:xfrm>
            <a:off x="10058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Step 1 date"/>
          <p:cNvSpPr txBox="1"/>
          <p:nvPr/>
        </p:nvSpPr>
        <p:spPr>
          <a:xfrm>
            <a:off x="457200" y="2103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By early 2019</a:t>
            </a:r>
            <a:endParaRPr lang="en-US" sz="1400" dirty="0"/>
          </a:p>
        </p:txBody>
      </p:sp>
      <p:sp>
        <p:nvSpPr>
          <p:cNvPr id="7" name="Step 1 text"/>
          <p:cNvSpPr txBox="1"/>
          <p:nvPr/>
        </p:nvSpPr>
        <p:spPr>
          <a:xfrm>
            <a:off x="457200" y="256032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Attackers already in SolarWinds’ environment, per SolarWinds</a:t>
            </a:r>
            <a:endParaRPr lang="en-US" sz="1400" dirty="0"/>
          </a:p>
        </p:txBody>
      </p:sp>
      <p:sp>
        <p:nvSpPr>
          <p:cNvPr id="8" name="Step 2 marker"/>
          <p:cNvSpPr/>
          <p:nvPr/>
        </p:nvSpPr>
        <p:spPr>
          <a:xfrm>
            <a:off x="2674620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tep 2 number"/>
          <p:cNvSpPr txBox="1"/>
          <p:nvPr/>
        </p:nvSpPr>
        <p:spPr>
          <a:xfrm>
            <a:off x="26746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Step 2 date"/>
          <p:cNvSpPr txBox="1"/>
          <p:nvPr/>
        </p:nvSpPr>
        <p:spPr>
          <a:xfrm>
            <a:off x="2125980" y="2103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Oct 2019</a:t>
            </a:r>
            <a:endParaRPr lang="en-US" sz="1400" dirty="0"/>
          </a:p>
        </p:txBody>
      </p:sp>
      <p:sp>
        <p:nvSpPr>
          <p:cNvPr id="11" name="Step 2 text"/>
          <p:cNvSpPr txBox="1"/>
          <p:nvPr/>
        </p:nvSpPr>
        <p:spPr>
          <a:xfrm>
            <a:off x="2125980" y="256032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Test run of malicious code inside Orion</a:t>
            </a:r>
            <a:endParaRPr lang="en-US" sz="1400" dirty="0"/>
          </a:p>
        </p:txBody>
      </p:sp>
      <p:sp>
        <p:nvSpPr>
          <p:cNvPr id="12" name="Step 3 marker"/>
          <p:cNvSpPr/>
          <p:nvPr/>
        </p:nvSpPr>
        <p:spPr>
          <a:xfrm>
            <a:off x="4343400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tep 3 number"/>
          <p:cNvSpPr txBox="1"/>
          <p:nvPr/>
        </p:nvSpPr>
        <p:spPr>
          <a:xfrm>
            <a:off x="434340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Step 3 date"/>
          <p:cNvSpPr txBox="1"/>
          <p:nvPr/>
        </p:nvSpPr>
        <p:spPr>
          <a:xfrm>
            <a:off x="3794760" y="2103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Mar–Jun 2020</a:t>
            </a:r>
            <a:endParaRPr lang="en-US" sz="1400" dirty="0"/>
          </a:p>
        </p:txBody>
      </p:sp>
      <p:sp>
        <p:nvSpPr>
          <p:cNvPr id="15" name="Step 3 text"/>
          <p:cNvSpPr txBox="1"/>
          <p:nvPr/>
        </p:nvSpPr>
        <p:spPr>
          <a:xfrm>
            <a:off x="3794760" y="256032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Trojanized updates reach customers</a:t>
            </a:r>
            <a:endParaRPr lang="en-US" sz="1400" dirty="0"/>
          </a:p>
        </p:txBody>
      </p:sp>
      <p:sp>
        <p:nvSpPr>
          <p:cNvPr id="16" name="Step 4 marker"/>
          <p:cNvSpPr/>
          <p:nvPr/>
        </p:nvSpPr>
        <p:spPr>
          <a:xfrm>
            <a:off x="6012180" y="146304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tep 4 number"/>
          <p:cNvSpPr txBox="1"/>
          <p:nvPr/>
        </p:nvSpPr>
        <p:spPr>
          <a:xfrm>
            <a:off x="601218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Step 4 date"/>
          <p:cNvSpPr txBox="1"/>
          <p:nvPr/>
        </p:nvSpPr>
        <p:spPr>
          <a:xfrm>
            <a:off x="5463540" y="2103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Dec 13, 2020</a:t>
            </a:r>
            <a:endParaRPr lang="en-US" sz="1400" dirty="0"/>
          </a:p>
        </p:txBody>
      </p:sp>
      <p:sp>
        <p:nvSpPr>
          <p:cNvPr id="19" name="Step 4 text"/>
          <p:cNvSpPr txBox="1"/>
          <p:nvPr/>
        </p:nvSpPr>
        <p:spPr>
          <a:xfrm>
            <a:off x="5463540" y="256032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FireEye detects it; U.S. orders agencies to disconnect Orion</a:t>
            </a:r>
            <a:endParaRPr lang="en-US" sz="1400" dirty="0"/>
          </a:p>
        </p:txBody>
      </p:sp>
      <p:sp>
        <p:nvSpPr>
          <p:cNvPr id="20" name="Step 5 marker"/>
          <p:cNvSpPr/>
          <p:nvPr/>
        </p:nvSpPr>
        <p:spPr>
          <a:xfrm>
            <a:off x="7680960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tep 5 number"/>
          <p:cNvSpPr txBox="1"/>
          <p:nvPr/>
        </p:nvSpPr>
        <p:spPr>
          <a:xfrm>
            <a:off x="76809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5</a:t>
            </a:r>
            <a:endParaRPr lang="en-US" sz="1600" dirty="0"/>
          </a:p>
        </p:txBody>
      </p:sp>
      <p:sp>
        <p:nvSpPr>
          <p:cNvPr id="22" name="Step 5 date"/>
          <p:cNvSpPr txBox="1"/>
          <p:nvPr/>
        </p:nvSpPr>
        <p:spPr>
          <a:xfrm>
            <a:off x="7132320" y="2103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Dec 14, 2020</a:t>
            </a:r>
            <a:endParaRPr lang="en-US" sz="1400" dirty="0"/>
          </a:p>
        </p:txBody>
      </p:sp>
      <p:sp>
        <p:nvSpPr>
          <p:cNvPr id="23" name="Step 5 text"/>
          <p:cNvSpPr txBox="1"/>
          <p:nvPr/>
        </p:nvSpPr>
        <p:spPr>
          <a:xfrm>
            <a:off x="7132320" y="2560320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SolarWinds files its 8‑K; stock falls about 17%</a:t>
            </a:r>
            <a:endParaRPr lang="en-US" sz="1400" dirty="0"/>
          </a:p>
        </p:txBody>
      </p:sp>
      <p:sp>
        <p:nvSpPr>
          <p:cNvPr id="24" name="Undetected callout"/>
          <p:cNvSpPr/>
          <p:nvPr/>
        </p:nvSpPr>
        <p:spPr>
          <a:xfrm>
            <a:off x="457200" y="361188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tx1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Undetected text"/>
          <p:cNvSpPr txBox="1"/>
          <p:nvPr/>
        </p:nvSpPr>
        <p:spPr>
          <a:xfrm>
            <a:off x="685800" y="36576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Almost nine months  </a:t>
            </a:r>
            <a:r>
              <a:rPr lang="en-US" sz="1600" dirty="0">
                <a:solidFill>
                  <a:schemeClr val="bg1"/>
                </a:solidFill>
              </a:rPr>
              <a:t>passed while the tainted updates went unnoticed, according to Reuters reporting.</a:t>
            </a:r>
            <a:endParaRPr lang="en-US" sz="16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Few were targeted, but thousands were exposed</a:t>
            </a:r>
            <a:endParaRPr lang="en-US" sz="2800" dirty="0"/>
          </a:p>
        </p:txBody>
      </p:sp>
      <p:sp>
        <p:nvSpPr>
          <p:cNvPr id="3" name="Scale 1 card"/>
          <p:cNvSpPr/>
          <p:nvPr/>
        </p:nvSpPr>
        <p:spPr>
          <a:xfrm>
            <a:off x="457200" y="132588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cale 1 number"/>
          <p:cNvSpPr txBox="1"/>
          <p:nvPr/>
        </p:nvSpPr>
        <p:spPr>
          <a:xfrm>
            <a:off x="594360" y="1463040"/>
            <a:ext cx="164592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300,000</a:t>
            </a:r>
            <a:endParaRPr lang="en-US" sz="3000" dirty="0"/>
          </a:p>
        </p:txBody>
      </p:sp>
      <p:sp>
        <p:nvSpPr>
          <p:cNvPr id="5" name="Scale 1 label"/>
          <p:cNvSpPr txBox="1"/>
          <p:nvPr/>
        </p:nvSpPr>
        <p:spPr>
          <a:xfrm>
            <a:off x="594360" y="223113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SolarWinds customers overall</a:t>
            </a:r>
            <a:endParaRPr lang="en-US" sz="1400" dirty="0"/>
          </a:p>
        </p:txBody>
      </p:sp>
      <p:sp>
        <p:nvSpPr>
          <p:cNvPr id="6" name="Scale 2 card"/>
          <p:cNvSpPr/>
          <p:nvPr/>
        </p:nvSpPr>
        <p:spPr>
          <a:xfrm>
            <a:off x="2560320" y="132588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cale 2 number"/>
          <p:cNvSpPr txBox="1"/>
          <p:nvPr/>
        </p:nvSpPr>
        <p:spPr>
          <a:xfrm>
            <a:off x="2697480" y="1463040"/>
            <a:ext cx="164592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~33,000</a:t>
            </a:r>
            <a:endParaRPr lang="en-US" sz="3000" dirty="0"/>
          </a:p>
        </p:txBody>
      </p:sp>
      <p:sp>
        <p:nvSpPr>
          <p:cNvPr id="8" name="Scale 2 label"/>
          <p:cNvSpPr txBox="1"/>
          <p:nvPr/>
        </p:nvSpPr>
        <p:spPr>
          <a:xfrm>
            <a:off x="2697480" y="223113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Orion customers notified</a:t>
            </a:r>
            <a:endParaRPr lang="en-US" sz="1400" dirty="0"/>
          </a:p>
        </p:txBody>
      </p:sp>
      <p:sp>
        <p:nvSpPr>
          <p:cNvPr id="9" name="Scale 3 card"/>
          <p:cNvSpPr/>
          <p:nvPr/>
        </p:nvSpPr>
        <p:spPr>
          <a:xfrm>
            <a:off x="4663440" y="132588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cale 3 number"/>
          <p:cNvSpPr txBox="1"/>
          <p:nvPr/>
        </p:nvSpPr>
        <p:spPr>
          <a:xfrm>
            <a:off x="4800600" y="1463040"/>
            <a:ext cx="164592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&lt;18,000</a:t>
            </a:r>
            <a:endParaRPr lang="en-US" sz="3000" dirty="0"/>
          </a:p>
        </p:txBody>
      </p:sp>
      <p:sp>
        <p:nvSpPr>
          <p:cNvPr id="11" name="Scale 3 label"/>
          <p:cNvSpPr txBox="1"/>
          <p:nvPr/>
        </p:nvSpPr>
        <p:spPr>
          <a:xfrm>
            <a:off x="4800600" y="223113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believed to have installed the tainted update</a:t>
            </a:r>
            <a:endParaRPr lang="en-US" sz="1400" dirty="0"/>
          </a:p>
        </p:txBody>
      </p:sp>
      <p:sp>
        <p:nvSpPr>
          <p:cNvPr id="12" name="Scale 4 card"/>
          <p:cNvSpPr/>
          <p:nvPr/>
        </p:nvSpPr>
        <p:spPr>
          <a:xfrm>
            <a:off x="6766560" y="132588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cale 4 number"/>
          <p:cNvSpPr txBox="1"/>
          <p:nvPr/>
        </p:nvSpPr>
        <p:spPr>
          <a:xfrm>
            <a:off x="6903720" y="1463040"/>
            <a:ext cx="1645920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+ ~100</a:t>
            </a:r>
            <a:endParaRPr lang="en-US" sz="3000" dirty="0"/>
          </a:p>
        </p:txBody>
      </p:sp>
      <p:sp>
        <p:nvSpPr>
          <p:cNvPr id="14" name="Scale 4 label"/>
          <p:cNvSpPr txBox="1"/>
          <p:nvPr/>
        </p:nvSpPr>
        <p:spPr>
          <a:xfrm>
            <a:off x="6903720" y="223113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federal agencies and private companies compromised</a:t>
            </a:r>
            <a:endParaRPr lang="en-US" sz="1400" dirty="0"/>
          </a:p>
        </p:txBody>
      </p:sp>
      <p:sp>
        <p:nvSpPr>
          <p:cNvPr id="15" name="Takeaway card"/>
          <p:cNvSpPr/>
          <p:nvPr/>
        </p:nvSpPr>
        <p:spPr>
          <a:xfrm>
            <a:off x="457200" y="3291840"/>
            <a:ext cx="8229600" cy="1143000"/>
          </a:xfrm>
          <a:prstGeom prst="roundRect">
            <a:avLst>
              <a:gd name="adj" fmla="val 6400"/>
            </a:avLst>
          </a:prstGeom>
          <a:solidFill>
            <a:schemeClr val="tx1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cale takeaway"/>
          <p:cNvSpPr txBox="1"/>
          <p:nvPr/>
        </p:nvSpPr>
        <p:spPr>
          <a:xfrm>
            <a:off x="685800" y="3337560"/>
            <a:ext cx="7772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The attackers were selective. A trusted update channel gave them a foothold on thousands of networks, and they chose which ones to exploit.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Direct costs ran to tens of millions, and the stock fell about 35%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365760" y="1234440"/>
          <a:ext cx="539496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tock 1 card"/>
          <p:cNvSpPr/>
          <p:nvPr/>
        </p:nvSpPr>
        <p:spPr>
          <a:xfrm>
            <a:off x="5989320" y="1325880"/>
            <a:ext cx="2697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tock 1 number"/>
          <p:cNvSpPr txBox="1"/>
          <p:nvPr/>
        </p:nvSpPr>
        <p:spPr>
          <a:xfrm>
            <a:off x="6126480" y="1463040"/>
            <a:ext cx="2423160" cy="637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−17%</a:t>
            </a:r>
            <a:endParaRPr lang="en-US" sz="3200" dirty="0"/>
          </a:p>
        </p:txBody>
      </p:sp>
      <p:sp>
        <p:nvSpPr>
          <p:cNvPr id="6" name="Stock 1 label"/>
          <p:cNvSpPr txBox="1"/>
          <p:nvPr/>
        </p:nvSpPr>
        <p:spPr>
          <a:xfrm>
            <a:off x="6126480" y="2105406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stock drop on Dec 14, 2020 (to $19.62)</a:t>
            </a:r>
            <a:endParaRPr lang="en-US" sz="1400" dirty="0"/>
          </a:p>
        </p:txBody>
      </p:sp>
      <p:sp>
        <p:nvSpPr>
          <p:cNvPr id="7" name="Stock 2 card"/>
          <p:cNvSpPr/>
          <p:nvPr/>
        </p:nvSpPr>
        <p:spPr>
          <a:xfrm>
            <a:off x="5989320" y="2880360"/>
            <a:ext cx="2697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tock 2 number"/>
          <p:cNvSpPr txBox="1"/>
          <p:nvPr/>
        </p:nvSpPr>
        <p:spPr>
          <a:xfrm>
            <a:off x="6126480" y="3017520"/>
            <a:ext cx="2423160" cy="637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−35%</a:t>
            </a:r>
            <a:endParaRPr lang="en-US" sz="3200" dirty="0"/>
          </a:p>
        </p:txBody>
      </p:sp>
      <p:sp>
        <p:nvSpPr>
          <p:cNvPr id="9" name="Stock 2 label"/>
          <p:cNvSpPr txBox="1"/>
          <p:nvPr/>
        </p:nvSpPr>
        <p:spPr>
          <a:xfrm>
            <a:off x="6126480" y="3659886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approximate decline by end of Dec 2020, per the SEC</a:t>
            </a:r>
            <a:endParaRPr lang="en-US" sz="1400" dirty="0"/>
          </a:p>
        </p:txBody>
      </p:sp>
      <p:sp>
        <p:nvSpPr>
          <p:cNvPr id="10" name="Chart caption"/>
          <p:cNvSpPr txBox="1"/>
          <p:nvPr/>
        </p:nvSpPr>
        <p:spPr>
          <a:xfrm>
            <a:off x="457200" y="43434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Settlement was expected to be reimbursed by D&amp;O insurers.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Root causes span technology, process, people, and governance</a:t>
            </a:r>
            <a:endParaRPr lang="en-US" sz="2800" dirty="0"/>
          </a:p>
        </p:txBody>
      </p:sp>
      <p:sp>
        <p:nvSpPr>
          <p:cNvPr id="3" name="Technology card"/>
          <p:cNvSpPr/>
          <p:nvPr/>
        </p:nvSpPr>
        <p:spPr>
          <a:xfrm>
            <a:off x="457200" y="1280160"/>
            <a:ext cx="40233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chnology heading"/>
          <p:cNvSpPr txBox="1"/>
          <p:nvPr/>
        </p:nvSpPr>
        <p:spPr>
          <a:xfrm>
            <a:off x="640080" y="1389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Technology</a:t>
            </a:r>
            <a:endParaRPr lang="en-US" sz="1600" dirty="0"/>
          </a:p>
        </p:txBody>
      </p:sp>
      <p:sp>
        <p:nvSpPr>
          <p:cNvPr id="5" name="Technology text"/>
          <p:cNvSpPr txBox="1"/>
          <p:nvPr/>
        </p:nvSpPr>
        <p:spPr>
          <a:xfrm>
            <a:off x="640080" y="17373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No independent integrity checks on the build, so tainted code shipped in signed updates. The SEC also alleged a VPN gap.</a:t>
            </a:r>
            <a:endParaRPr lang="en-US" sz="1400" dirty="0"/>
          </a:p>
        </p:txBody>
      </p:sp>
      <p:sp>
        <p:nvSpPr>
          <p:cNvPr id="6" name="Process card"/>
          <p:cNvSpPr/>
          <p:nvPr/>
        </p:nvSpPr>
        <p:spPr>
          <a:xfrm>
            <a:off x="4663440" y="1280160"/>
            <a:ext cx="40233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Process heading"/>
          <p:cNvSpPr txBox="1"/>
          <p:nvPr/>
        </p:nvSpPr>
        <p:spPr>
          <a:xfrm>
            <a:off x="4846320" y="1389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Process</a:t>
            </a:r>
            <a:endParaRPr lang="en-US" sz="1600" dirty="0"/>
          </a:p>
        </p:txBody>
      </p:sp>
      <p:sp>
        <p:nvSpPr>
          <p:cNvPr id="8" name="Process text"/>
          <p:cNvSpPr txBox="1"/>
          <p:nvPr/>
        </p:nvSpPr>
        <p:spPr>
          <a:xfrm>
            <a:off x="4846320" y="17373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The SEC alleged password policy, secure development, and access controls fell short of public claims.</a:t>
            </a:r>
            <a:endParaRPr lang="en-US" sz="1400" dirty="0"/>
          </a:p>
        </p:txBody>
      </p:sp>
      <p:sp>
        <p:nvSpPr>
          <p:cNvPr id="9" name="People card"/>
          <p:cNvSpPr/>
          <p:nvPr/>
        </p:nvSpPr>
        <p:spPr>
          <a:xfrm>
            <a:off x="457200" y="2834640"/>
            <a:ext cx="40233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People heading"/>
          <p:cNvSpPr txBox="1"/>
          <p:nvPr/>
        </p:nvSpPr>
        <p:spPr>
          <a:xfrm>
            <a:off x="640080" y="294436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People</a:t>
            </a:r>
            <a:endParaRPr lang="en-US" sz="1600" dirty="0"/>
          </a:p>
        </p:txBody>
      </p:sp>
      <p:sp>
        <p:nvSpPr>
          <p:cNvPr id="11" name="People text"/>
          <p:cNvSpPr txBox="1"/>
          <p:nvPr/>
        </p:nvSpPr>
        <p:spPr>
          <a:xfrm>
            <a:off x="640080" y="32918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Internal slides cited by the SEC described thin security expertise and inappropriate access to critical systems.</a:t>
            </a:r>
            <a:endParaRPr lang="en-US" sz="1400" dirty="0"/>
          </a:p>
        </p:txBody>
      </p:sp>
      <p:sp>
        <p:nvSpPr>
          <p:cNvPr id="12" name="Governance card"/>
          <p:cNvSpPr/>
          <p:nvPr/>
        </p:nvSpPr>
        <p:spPr>
          <a:xfrm>
            <a:off x="4663440" y="2834640"/>
            <a:ext cx="40233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Governance heading"/>
          <p:cNvSpPr txBox="1"/>
          <p:nvPr/>
        </p:nvSpPr>
        <p:spPr>
          <a:xfrm>
            <a:off x="4846320" y="294436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Governance</a:t>
            </a:r>
            <a:endParaRPr lang="en-US" sz="1600" dirty="0"/>
          </a:p>
        </p:txBody>
      </p:sp>
      <p:sp>
        <p:nvSpPr>
          <p:cNvPr id="14" name="Governance text"/>
          <p:cNvSpPr txBox="1"/>
          <p:nvPr/>
        </p:nvSpPr>
        <p:spPr>
          <a:xfrm>
            <a:off x="4846320" y="32918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A 2019 assessment showed practices for 21 of 325 NIST 800-53 controls, while public statements claimed more (alleged).</a:t>
            </a:r>
            <a:endParaRPr lang="en-US" sz="1400" dirty="0"/>
          </a:p>
        </p:txBody>
      </p:sp>
      <p:sp>
        <p:nvSpPr>
          <p:cNvPr id="15" name="Root cause caption"/>
          <p:cNvSpPr txBox="1"/>
          <p:nvPr/>
        </p:nvSpPr>
        <p:spPr>
          <a:xfrm>
            <a:off x="457200" y="4343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SEC claims were mostly dismissed in July 2024 and the case ended without admission in November 2025.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Quick wins in identity first, then pipeline and detection</a:t>
            </a:r>
            <a:endParaRPr lang="en-US" sz="2800" dirty="0"/>
          </a:p>
        </p:txBody>
      </p:sp>
      <p:sp>
        <p:nvSpPr>
          <p:cNvPr id="3" name="Quadrant Quick wins"/>
          <p:cNvSpPr/>
          <p:nvPr/>
        </p:nvSpPr>
        <p:spPr>
          <a:xfrm>
            <a:off x="822960" y="1280160"/>
            <a:ext cx="2377440" cy="1508760"/>
          </a:xfrm>
          <a:prstGeom prst="rect">
            <a:avLst/>
          </a:prstGeom>
          <a:solidFill>
            <a:schemeClr val="accent1">
              <a:alpha val="18000"/>
            </a:schemeClr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Quadrant label Quick wins"/>
          <p:cNvSpPr txBox="1"/>
          <p:nvPr/>
        </p:nvSpPr>
        <p:spPr>
          <a:xfrm>
            <a:off x="914400" y="1325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Quick wins</a:t>
            </a:r>
            <a:endParaRPr lang="en-US" sz="1100" dirty="0"/>
          </a:p>
        </p:txBody>
      </p:sp>
      <p:sp>
        <p:nvSpPr>
          <p:cNvPr id="5" name="Quadrant Major projects"/>
          <p:cNvSpPr/>
          <p:nvPr/>
        </p:nvSpPr>
        <p:spPr>
          <a:xfrm>
            <a:off x="3200400" y="1280160"/>
            <a:ext cx="2377440" cy="1508760"/>
          </a:xfrm>
          <a:prstGeom prst="rect">
            <a:avLst/>
          </a:prstGeom>
          <a:solidFill>
            <a:schemeClr val="accent2">
              <a:alpha val="15000"/>
            </a:schemeClr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Quadrant label Major projects"/>
          <p:cNvSpPr txBox="1"/>
          <p:nvPr/>
        </p:nvSpPr>
        <p:spPr>
          <a:xfrm>
            <a:off x="3291840" y="132588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Major projects</a:t>
            </a:r>
            <a:endParaRPr lang="en-US" sz="1100" dirty="0"/>
          </a:p>
        </p:txBody>
      </p:sp>
      <p:sp>
        <p:nvSpPr>
          <p:cNvPr id="7" name="Quadrant Fill-ins"/>
          <p:cNvSpPr/>
          <p:nvPr/>
        </p:nvSpPr>
        <p:spPr>
          <a:xfrm>
            <a:off x="822960" y="2788920"/>
            <a:ext cx="2377440" cy="1508760"/>
          </a:xfrm>
          <a:prstGeom prst="rect">
            <a:avLst/>
          </a:prstGeom>
          <a:solidFill>
            <a:schemeClr val="bg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Quadrant label Fill-ins"/>
          <p:cNvSpPr txBox="1"/>
          <p:nvPr/>
        </p:nvSpPr>
        <p:spPr>
          <a:xfrm>
            <a:off x="914400" y="283464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Fill-ins</a:t>
            </a:r>
            <a:endParaRPr lang="en-US" sz="1100" dirty="0"/>
          </a:p>
        </p:txBody>
      </p:sp>
      <p:sp>
        <p:nvSpPr>
          <p:cNvPr id="9" name="Quadrant Deprioritize"/>
          <p:cNvSpPr/>
          <p:nvPr/>
        </p:nvSpPr>
        <p:spPr>
          <a:xfrm>
            <a:off x="3200400" y="2788920"/>
            <a:ext cx="2377440" cy="1508760"/>
          </a:xfrm>
          <a:prstGeom prst="rect">
            <a:avLst/>
          </a:prstGeom>
          <a:solidFill>
            <a:schemeClr val="bg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Quadrant label Deprioritize"/>
          <p:cNvSpPr txBox="1"/>
          <p:nvPr/>
        </p:nvSpPr>
        <p:spPr>
          <a:xfrm>
            <a:off x="3291840" y="283464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5"/>
                </a:solidFill>
              </a:rPr>
              <a:t>Deprioritize</a:t>
            </a:r>
            <a:endParaRPr lang="en-US" sz="1100" dirty="0"/>
          </a:p>
        </p:txBody>
      </p:sp>
      <p:sp>
        <p:nvSpPr>
          <p:cNvPr id="11" name="X axis label"/>
          <p:cNvSpPr txBox="1"/>
          <p:nvPr/>
        </p:nvSpPr>
        <p:spPr>
          <a:xfrm>
            <a:off x="822960" y="43434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5"/>
                </a:solidFill>
              </a:rPr>
              <a:t>Effort  →</a:t>
            </a:r>
            <a:endParaRPr lang="en-US" sz="1100" dirty="0"/>
          </a:p>
        </p:txBody>
      </p:sp>
      <p:sp>
        <p:nvSpPr>
          <p:cNvPr id="12" name="Y axis label"/>
          <p:cNvSpPr txBox="1"/>
          <p:nvPr/>
        </p:nvSpPr>
        <p:spPr>
          <a:xfrm>
            <a:off x="0" y="126187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chemeClr val="accent5"/>
                </a:solidFill>
              </a:rPr>
              <a:t>Impact  ↑</a:t>
            </a:r>
            <a:endParaRPr lang="en-US" sz="1100" dirty="0"/>
          </a:p>
        </p:txBody>
      </p:sp>
      <p:sp>
        <p:nvSpPr>
          <p:cNvPr id="13" name="Point R1"/>
          <p:cNvSpPr/>
          <p:nvPr/>
        </p:nvSpPr>
        <p:spPr>
          <a:xfrm>
            <a:off x="4901184" y="1581912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Point label R1"/>
          <p:cNvSpPr txBox="1"/>
          <p:nvPr/>
        </p:nvSpPr>
        <p:spPr>
          <a:xfrm>
            <a:off x="4901184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R1</a:t>
            </a:r>
            <a:endParaRPr lang="en-US" sz="1100" dirty="0"/>
          </a:p>
        </p:txBody>
      </p:sp>
      <p:sp>
        <p:nvSpPr>
          <p:cNvPr id="15" name="Point R2"/>
          <p:cNvSpPr/>
          <p:nvPr/>
        </p:nvSpPr>
        <p:spPr>
          <a:xfrm>
            <a:off x="1858061" y="1682496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Point label R2"/>
          <p:cNvSpPr txBox="1"/>
          <p:nvPr/>
        </p:nvSpPr>
        <p:spPr>
          <a:xfrm>
            <a:off x="1858061" y="16824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R2</a:t>
            </a:r>
            <a:endParaRPr lang="en-US" sz="1100" dirty="0"/>
          </a:p>
        </p:txBody>
      </p:sp>
      <p:sp>
        <p:nvSpPr>
          <p:cNvPr id="17" name="Point R3"/>
          <p:cNvSpPr/>
          <p:nvPr/>
        </p:nvSpPr>
        <p:spPr>
          <a:xfrm>
            <a:off x="2428646" y="2185416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Point label R3"/>
          <p:cNvSpPr txBox="1"/>
          <p:nvPr/>
        </p:nvSpPr>
        <p:spPr>
          <a:xfrm>
            <a:off x="2428646" y="21854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R3</a:t>
            </a:r>
            <a:endParaRPr lang="en-US" sz="1100" dirty="0"/>
          </a:p>
        </p:txBody>
      </p:sp>
      <p:sp>
        <p:nvSpPr>
          <p:cNvPr id="19" name="Point R4"/>
          <p:cNvSpPr/>
          <p:nvPr/>
        </p:nvSpPr>
        <p:spPr>
          <a:xfrm>
            <a:off x="3855110" y="2084832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Point label R4"/>
          <p:cNvSpPr txBox="1"/>
          <p:nvPr/>
        </p:nvSpPr>
        <p:spPr>
          <a:xfrm>
            <a:off x="3855110" y="2084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R4</a:t>
            </a:r>
            <a:endParaRPr lang="en-US" sz="1100" dirty="0"/>
          </a:p>
        </p:txBody>
      </p:sp>
      <p:sp>
        <p:nvSpPr>
          <p:cNvPr id="21" name="Point R5"/>
          <p:cNvSpPr/>
          <p:nvPr/>
        </p:nvSpPr>
        <p:spPr>
          <a:xfrm>
            <a:off x="4330598" y="1581912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Point label R5"/>
          <p:cNvSpPr txBox="1"/>
          <p:nvPr/>
        </p:nvSpPr>
        <p:spPr>
          <a:xfrm>
            <a:off x="4330598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R5</a:t>
            </a:r>
            <a:endParaRPr lang="en-US" sz="1100" dirty="0"/>
          </a:p>
        </p:txBody>
      </p:sp>
      <p:sp>
        <p:nvSpPr>
          <p:cNvPr id="23" name="Point R6"/>
          <p:cNvSpPr/>
          <p:nvPr/>
        </p:nvSpPr>
        <p:spPr>
          <a:xfrm>
            <a:off x="3379622" y="2386584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Point label R6"/>
          <p:cNvSpPr txBox="1"/>
          <p:nvPr/>
        </p:nvSpPr>
        <p:spPr>
          <a:xfrm>
            <a:off x="3379622" y="23865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R6</a:t>
            </a:r>
            <a:endParaRPr lang="en-US" sz="1100" dirty="0"/>
          </a:p>
        </p:txBody>
      </p:sp>
      <p:sp>
        <p:nvSpPr>
          <p:cNvPr id="25" name="Point R7"/>
          <p:cNvSpPr/>
          <p:nvPr/>
        </p:nvSpPr>
        <p:spPr>
          <a:xfrm>
            <a:off x="1382573" y="2286000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Point label R7"/>
          <p:cNvSpPr txBox="1"/>
          <p:nvPr/>
        </p:nvSpPr>
        <p:spPr>
          <a:xfrm>
            <a:off x="1382573" y="22860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R7</a:t>
            </a:r>
            <a:endParaRPr lang="en-US" sz="1100" dirty="0"/>
          </a:p>
        </p:txBody>
      </p:sp>
      <p:sp>
        <p:nvSpPr>
          <p:cNvPr id="27" name="Point R8"/>
          <p:cNvSpPr/>
          <p:nvPr/>
        </p:nvSpPr>
        <p:spPr>
          <a:xfrm>
            <a:off x="1192378" y="3593592"/>
            <a:ext cx="402336" cy="402336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Point label R8"/>
          <p:cNvSpPr txBox="1"/>
          <p:nvPr/>
        </p:nvSpPr>
        <p:spPr>
          <a:xfrm>
            <a:off x="1192378" y="3593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R8</a:t>
            </a:r>
            <a:endParaRPr lang="en-US" sz="1100" dirty="0"/>
          </a:p>
        </p:txBody>
      </p:sp>
      <p:sp>
        <p:nvSpPr>
          <p:cNvPr id="29" name="Legend"/>
          <p:cNvSpPr txBox="1"/>
          <p:nvPr/>
        </p:nvSpPr>
        <p:spPr>
          <a:xfrm>
            <a:off x="5943600" y="1325880"/>
            <a:ext cx="28346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R1  Build pipeline integrity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R2  MFA and privileged access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R3  Secrets and credentials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R4  Managed-device remote access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R5  Logging and detection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R6  Baseline and board reporting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R7  Incident response and disclosure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R8  Insurance limits review</a:t>
            </a:r>
            <a:endParaRPr lang="en-US" sz="12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A 90-day roadmap sequences quick wins ahead of big builds</a:t>
            </a:r>
            <a:endParaRPr lang="en-US" sz="2800" dirty="0"/>
          </a:p>
        </p:txBody>
      </p:sp>
      <p:sp>
        <p:nvSpPr>
          <p:cNvPr id="3" name="Days 0–30 card"/>
          <p:cNvSpPr/>
          <p:nvPr/>
        </p:nvSpPr>
        <p:spPr>
          <a:xfrm>
            <a:off x="457200" y="1280160"/>
            <a:ext cx="2651760" cy="32004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Days 0–30 header"/>
          <p:cNvSpPr/>
          <p:nvPr/>
        </p:nvSpPr>
        <p:spPr>
          <a:xfrm>
            <a:off x="457200" y="1280160"/>
            <a:ext cx="2651760" cy="50292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Days 0–30 header text"/>
          <p:cNvSpPr txBox="1"/>
          <p:nvPr/>
        </p:nvSpPr>
        <p:spPr>
          <a:xfrm>
            <a:off x="457200" y="12801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Days 0–30</a:t>
            </a:r>
            <a:endParaRPr lang="en-US" sz="1800" dirty="0"/>
          </a:p>
        </p:txBody>
      </p:sp>
      <p:sp>
        <p:nvSpPr>
          <p:cNvPr id="6" name="Days 0–30 items"/>
          <p:cNvSpPr txBox="1"/>
          <p:nvPr/>
        </p:nvSpPr>
        <p:spPr>
          <a:xfrm>
            <a:off x="594360" y="196596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R2  MFA and privileged access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R3  Secrets vault and rotation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R7  Incident-response plan and tabletop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R8  Insurance limits review</a:t>
            </a:r>
            <a:endParaRPr lang="en-US" sz="1600" dirty="0"/>
          </a:p>
        </p:txBody>
      </p:sp>
      <p:sp>
        <p:nvSpPr>
          <p:cNvPr id="7" name="Days 31–60 card"/>
          <p:cNvSpPr/>
          <p:nvPr/>
        </p:nvSpPr>
        <p:spPr>
          <a:xfrm>
            <a:off x="3246120" y="1280160"/>
            <a:ext cx="2651760" cy="32004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Days 31–60 header"/>
          <p:cNvSpPr/>
          <p:nvPr/>
        </p:nvSpPr>
        <p:spPr>
          <a:xfrm>
            <a:off x="3246120" y="1280160"/>
            <a:ext cx="2651760" cy="50292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Days 31–60 header text"/>
          <p:cNvSpPr txBox="1"/>
          <p:nvPr/>
        </p:nvSpPr>
        <p:spPr>
          <a:xfrm>
            <a:off x="3246120" y="12801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Days 31–60</a:t>
            </a:r>
            <a:endParaRPr lang="en-US" sz="1800" dirty="0"/>
          </a:p>
        </p:txBody>
      </p:sp>
      <p:sp>
        <p:nvSpPr>
          <p:cNvPr id="10" name="Days 31–60 items"/>
          <p:cNvSpPr txBox="1"/>
          <p:nvPr/>
        </p:nvSpPr>
        <p:spPr>
          <a:xfrm>
            <a:off x="3383280" y="196596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R4  Managed devices only for remote access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R6  Framework baseline and testing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R5  Start logging on dev and build</a:t>
            </a:r>
            <a:endParaRPr lang="en-US" sz="1600" dirty="0"/>
          </a:p>
        </p:txBody>
      </p:sp>
      <p:sp>
        <p:nvSpPr>
          <p:cNvPr id="11" name="Days 61–90 card"/>
          <p:cNvSpPr/>
          <p:nvPr/>
        </p:nvSpPr>
        <p:spPr>
          <a:xfrm>
            <a:off x="6035040" y="1280160"/>
            <a:ext cx="2651760" cy="320040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Days 61–90 header"/>
          <p:cNvSpPr/>
          <p:nvPr/>
        </p:nvSpPr>
        <p:spPr>
          <a:xfrm>
            <a:off x="6035040" y="1280160"/>
            <a:ext cx="2651760" cy="50292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Days 61–90 header text"/>
          <p:cNvSpPr txBox="1"/>
          <p:nvPr/>
        </p:nvSpPr>
        <p:spPr>
          <a:xfrm>
            <a:off x="6035040" y="12801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Days 61–90</a:t>
            </a:r>
            <a:endParaRPr lang="en-US" sz="1800" dirty="0"/>
          </a:p>
        </p:txBody>
      </p:sp>
      <p:sp>
        <p:nvSpPr>
          <p:cNvPr id="14" name="Days 61–90 items"/>
          <p:cNvSpPr txBox="1"/>
          <p:nvPr/>
        </p:nvSpPr>
        <p:spPr>
          <a:xfrm>
            <a:off x="6172200" y="1965960"/>
            <a:ext cx="2377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R5  Detection live across build and release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R1  Pilot parallel, signed builds on one product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Report results to the board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The program costs a small share of one incident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365760" y="1234440"/>
          <a:ext cx="566928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re card"/>
          <p:cNvSpPr/>
          <p:nvPr/>
        </p:nvSpPr>
        <p:spPr>
          <a:xfrm>
            <a:off x="6263640" y="1325880"/>
            <a:ext cx="2423160" cy="17373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re number"/>
          <p:cNvSpPr txBox="1"/>
          <p:nvPr/>
        </p:nvSpPr>
        <p:spPr>
          <a:xfrm>
            <a:off x="6400800" y="1463040"/>
            <a:ext cx="2148840" cy="781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2–5%</a:t>
            </a:r>
            <a:endParaRPr lang="en-US" sz="3400" dirty="0"/>
          </a:p>
        </p:txBody>
      </p:sp>
      <p:sp>
        <p:nvSpPr>
          <p:cNvPr id="6" name="Share label"/>
          <p:cNvSpPr txBox="1"/>
          <p:nvPr/>
        </p:nvSpPr>
        <p:spPr>
          <a:xfrm>
            <a:off x="6400800" y="2281428"/>
            <a:ext cx="2148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2"/>
                </a:solidFill>
              </a:rPr>
              <a:t>program cost versus SolarWinds’ $52.6M gross expenses</a:t>
            </a:r>
            <a:endParaRPr lang="en-US" sz="1400" dirty="0"/>
          </a:p>
        </p:txBody>
      </p:sp>
      <p:sp>
        <p:nvSpPr>
          <p:cNvPr id="7" name="Cost caveat"/>
          <p:cNvSpPr txBox="1"/>
          <p:nvPr/>
        </p:nvSpPr>
        <p:spPr>
          <a:xfrm>
            <a:off x="6263640" y="3200400"/>
            <a:ext cx="2423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Program costs are planning assumptions, not vendor quotes. The comparison is illustrative, not a probability estimate.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Decision requested and lessons for leadership</a:t>
            </a:r>
            <a:endParaRPr lang="en-US" sz="2800" dirty="0"/>
          </a:p>
        </p:txBody>
      </p:sp>
      <p:sp>
        <p:nvSpPr>
          <p:cNvPr id="3" name="Decision card"/>
          <p:cNvSpPr/>
          <p:nvPr/>
        </p:nvSpPr>
        <p:spPr>
          <a:xfrm>
            <a:off x="457200" y="1280160"/>
            <a:ext cx="402336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Decision heading"/>
          <p:cNvSpPr txBox="1"/>
          <p:nvPr/>
        </p:nvSpPr>
        <p:spPr>
          <a:xfrm>
            <a:off x="64008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Decision requested</a:t>
            </a:r>
            <a:endParaRPr lang="en-US" sz="1800" dirty="0"/>
          </a:p>
        </p:txBody>
      </p:sp>
      <p:sp>
        <p:nvSpPr>
          <p:cNvPr id="5" name="Decision items"/>
          <p:cNvSpPr txBox="1"/>
          <p:nvPr/>
        </p:nvSpPr>
        <p:spPr>
          <a:xfrm>
            <a:off x="640080" y="192024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Approve the 30-day quick wins (R2, R3, R7, R8)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Fund a parallel-build pilot on one product (R1)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Report security to the board quarterly</a:t>
            </a:r>
            <a:endParaRPr lang="en-US" sz="1800" dirty="0"/>
          </a:p>
        </p:txBody>
      </p:sp>
      <p:sp>
        <p:nvSpPr>
          <p:cNvPr id="6" name="Lessons card"/>
          <p:cNvSpPr/>
          <p:nvPr/>
        </p:nvSpPr>
        <p:spPr>
          <a:xfrm>
            <a:off x="4663440" y="1280160"/>
            <a:ext cx="402336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Lessons heading"/>
          <p:cNvSpPr txBox="1"/>
          <p:nvPr/>
        </p:nvSpPr>
        <p:spPr>
          <a:xfrm>
            <a:off x="484632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What the case teaches</a:t>
            </a:r>
            <a:endParaRPr lang="en-US" sz="1800" dirty="0"/>
          </a:p>
        </p:txBody>
      </p:sp>
      <p:sp>
        <p:nvSpPr>
          <p:cNvPr id="8" name="Lessons items"/>
          <p:cNvSpPr txBox="1"/>
          <p:nvPr/>
        </p:nvSpPr>
        <p:spPr>
          <a:xfrm>
            <a:off x="4846320" y="192024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Update channels are attack paths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Public claims must match internal reality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Insurance covered under a third of 2021 expenses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larWinds Case">
  <a:themeElements>
    <a:clrScheme name="SolarWinds Case">
      <a:dk1>
        <a:srgbClr val="1B2430"/>
      </a:dk1>
      <a:lt1>
        <a:srgbClr val="FFFFFF"/>
      </a:lt1>
      <a:dk2>
        <a:srgbClr val="2E3A4A"/>
      </a:dk2>
      <a:lt2>
        <a:srgbClr val="EEF1F5"/>
      </a:lt2>
      <a:accent1>
        <a:srgbClr val="F2A33A"/>
      </a:accent1>
      <a:accent2>
        <a:srgbClr val="3E7CB1"/>
      </a:accent2>
      <a:accent3>
        <a:srgbClr val="C8553D"/>
      </a:accent3>
      <a:accent4>
        <a:srgbClr val="5B8C5A"/>
      </a:accent4>
      <a:accent5>
        <a:srgbClr val="6B7686"/>
      </a:accent5>
      <a:accent6>
        <a:srgbClr val="D9DEE5"/>
      </a:accent6>
      <a:hlink>
        <a:srgbClr val="3E7CB1"/>
      </a:hlink>
      <a:folHlink>
        <a:srgbClr val="6B7686"/>
      </a:folHlink>
    </a:clrScheme>
    <a:fontScheme name="SolarWinds Cas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1054</Words>
  <Application>Microsoft Office PowerPoint</Application>
  <PresentationFormat>On-screen Show (16:9)</PresentationFormat>
  <Paragraphs>135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SolarWinds Case</vt:lpstr>
      <vt:lpstr>SolarWinds SUNBURST: Impact and Remediation Strategy</vt:lpstr>
      <vt:lpstr>A trusted update channel became the attack path</vt:lpstr>
      <vt:lpstr>The attackers were inside for months before anyone noticed</vt:lpstr>
      <vt:lpstr>Few were targeted, but thousands were exposed</vt:lpstr>
      <vt:lpstr>Direct costs ran to tens of millions, and the stock fell about 35%</vt:lpstr>
      <vt:lpstr>Root causes span technology, process, people, and governance</vt:lpstr>
      <vt:lpstr>Quick wins in identity first, then pipeline and detection</vt:lpstr>
      <vt:lpstr>A 90-day roadmap sequences quick wins ahead of big builds</vt:lpstr>
      <vt:lpstr>The program costs a small share of one incident</vt:lpstr>
      <vt:lpstr>Decision requested and lessons for leadership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SolarWinds SUNBURST: Impact and Remediation Strategy</dc:title>
  <dc:subject>PptxGenJS Presentation</dc:subject>
  <dc:creator>Your Name</dc:creator>
  <cp:lastModifiedBy>Blahut, Cole William</cp:lastModifiedBy>
  <cp:revision>3</cp:revision>
  <dcterms:created xsi:type="dcterms:W3CDTF">2026-10-08T05:03:02Z</dcterms:created>
  <dcterms:modified xsi:type="dcterms:W3CDTF">2026-10-09T20:57:19Z</dcterms:modified>
</cp:coreProperties>
</file>